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1140" y="-3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30487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5650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23946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11728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4062863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39307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F7169F-3DEB-431E-ADD6-9EC0AA8C3EE2}"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444355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F7169F-3DEB-431E-ADD6-9EC0AA8C3EE2}"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99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7169F-3DEB-431E-ADD6-9EC0AA8C3EE2}"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44230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2553265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67023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7169F-3DEB-431E-ADD6-9EC0AA8C3EE2}" type="datetimeFigureOut">
              <a:rPr lang="en-US" smtClean="0"/>
              <a:t>12/4/2018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93885-2A7B-4D21-A7F3-5B1C382B82A7}" type="slidenum">
              <a:rPr lang="en-US" smtClean="0"/>
              <a:t>‹#›</a:t>
            </a:fld>
            <a:endParaRPr lang="en-US"/>
          </a:p>
        </p:txBody>
      </p:sp>
    </p:spTree>
    <p:extLst>
      <p:ext uri="{BB962C8B-B14F-4D97-AF65-F5344CB8AC3E}">
        <p14:creationId xmlns:p14="http://schemas.microsoft.com/office/powerpoint/2010/main" val="236386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1934"/>
            <a:ext cx="12192000" cy="5201424"/>
          </a:xfrm>
          <a:prstGeom prst="rect">
            <a:avLst/>
          </a:prstGeom>
        </p:spPr>
        <p:txBody>
          <a:bodyPr wrap="square">
            <a:spAutoFit/>
          </a:bodyPr>
          <a:lstStyle/>
          <a:p>
            <a:endParaRPr lang="en-US" dirty="0" smtClean="0">
              <a:latin typeface="Gloucester MT Extra Condensed" panose="02030808020601010101" pitchFamily="18" charset="0"/>
            </a:endParaRPr>
          </a:p>
          <a:p>
            <a:endParaRPr lang="en-US" dirty="0" smtClean="0">
              <a:latin typeface="Gloucester MT Extra Condensed" panose="02030808020601010101" pitchFamily="18" charset="0"/>
            </a:endParaRPr>
          </a:p>
          <a:p>
            <a:endParaRPr lang="en-US" dirty="0" smtClean="0"/>
          </a:p>
          <a:p>
            <a:endParaRPr lang="en-US" dirty="0" smtClean="0"/>
          </a:p>
          <a:p>
            <a:pPr algn="ctr"/>
            <a:r>
              <a:rPr lang="en-US" sz="9600" dirty="0">
                <a:latin typeface="Gloucester MT Extra Condensed" panose="02030808020601010101" pitchFamily="18" charset="0"/>
              </a:rPr>
              <a:t>Optics Laboratory</a:t>
            </a:r>
          </a:p>
          <a:p>
            <a:pPr algn="ctr"/>
            <a:r>
              <a:rPr lang="en-US" sz="2800" dirty="0">
                <a:latin typeface="Gloucester MT Extra Condensed" panose="02030808020601010101" pitchFamily="18" charset="0"/>
              </a:rPr>
              <a:t>2nd Grade - 1st Semester</a:t>
            </a:r>
          </a:p>
          <a:p>
            <a:pPr algn="ctr"/>
            <a:r>
              <a:rPr lang="en-US" sz="2800" dirty="0">
                <a:latin typeface="Gloucester MT Extra Condensed" panose="02030808020601010101" pitchFamily="18" charset="0"/>
              </a:rPr>
              <a:t>2018/2019</a:t>
            </a:r>
          </a:p>
          <a:p>
            <a:endParaRPr lang="en-US" dirty="0">
              <a:latin typeface="Gloucester MT Extra Condensed" panose="02030808020601010101" pitchFamily="18" charset="0"/>
            </a:endParaRPr>
          </a:p>
          <a:p>
            <a:pPr algn="ctr"/>
            <a:r>
              <a:rPr lang="en-US" sz="3600" u="sng" dirty="0">
                <a:latin typeface="Gloucester MT Extra Condensed" panose="02030808020601010101" pitchFamily="18" charset="0"/>
              </a:rPr>
              <a:t>Instructors</a:t>
            </a:r>
          </a:p>
          <a:p>
            <a:pPr algn="ctr"/>
            <a:r>
              <a:rPr lang="en-US" dirty="0">
                <a:latin typeface="Gloucester MT Extra Condensed" panose="02030808020601010101" pitchFamily="18" charset="0"/>
              </a:rPr>
              <a:t>Assist. Prof. Dr. Sabah Ibrahim</a:t>
            </a:r>
          </a:p>
          <a:p>
            <a:pPr algn="ctr"/>
            <a:r>
              <a:rPr lang="en-US" dirty="0">
                <a:latin typeface="Gloucester MT Extra Condensed" panose="02030808020601010101" pitchFamily="18" charset="0"/>
              </a:rPr>
              <a:t>Assist. Lect. </a:t>
            </a:r>
            <a:r>
              <a:rPr lang="en-US" dirty="0" err="1">
                <a:latin typeface="Gloucester MT Extra Condensed" panose="02030808020601010101" pitchFamily="18" charset="0"/>
              </a:rPr>
              <a:t>Muhanned</a:t>
            </a:r>
            <a:r>
              <a:rPr lang="en-US" dirty="0">
                <a:latin typeface="Gloucester MT Extra Condensed" panose="02030808020601010101" pitchFamily="18" charset="0"/>
              </a:rPr>
              <a:t> Jamal</a:t>
            </a:r>
          </a:p>
          <a:p>
            <a:pPr algn="ctr"/>
            <a:r>
              <a:rPr lang="en-US" dirty="0">
                <a:latin typeface="Gloucester MT Extra Condensed" panose="02030808020601010101" pitchFamily="18" charset="0"/>
              </a:rPr>
              <a:t>Assist. Lect. Najwa Ibrahim</a:t>
            </a: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292" y="602289"/>
            <a:ext cx="19177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68341" y="754689"/>
            <a:ext cx="2015067"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29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Gloucester MT Extra Condensed" panose="02030808020601010101" pitchFamily="18" charset="0"/>
              </a:rPr>
              <a:t>Experiment Eleven</a:t>
            </a:r>
            <a:br>
              <a:rPr lang="en-US" sz="4000" b="1" dirty="0" smtClean="0">
                <a:latin typeface="Gloucester MT Extra Condensed" panose="02030808020601010101" pitchFamily="18" charset="0"/>
              </a:rPr>
            </a:br>
            <a:r>
              <a:rPr lang="en-US" sz="4000" b="1" dirty="0">
                <a:latin typeface="Gloucester MT Extra Condensed" panose="02030808020601010101" pitchFamily="18" charset="0"/>
              </a:rPr>
              <a:t>Focal length of two contact lenses </a:t>
            </a:r>
          </a:p>
        </p:txBody>
      </p:sp>
      <mc:AlternateContent xmlns:mc="http://schemas.openxmlformats.org/markup-compatibility/2006" xmlns:a14="http://schemas.microsoft.com/office/drawing/2010/main">
        <mc:Choice Requires="a14">
          <p:sp>
            <p:nvSpPr>
              <p:cNvPr id="4" name="Content Placeholder 2"/>
              <p:cNvSpPr>
                <a:spLocks noGrp="1"/>
              </p:cNvSpPr>
              <p:nvPr>
                <p:ph idx="1"/>
              </p:nvPr>
            </p:nvSpPr>
            <p:spPr>
              <a:xfrm>
                <a:off x="681404" y="1627797"/>
                <a:ext cx="11434396" cy="5230203"/>
              </a:xfrm>
            </p:spPr>
            <p:txBody>
              <a:bodyPr>
                <a:normAutofit/>
              </a:bodyPr>
              <a:lstStyle/>
              <a:p>
                <a:pPr marL="0" lvl="0" indent="0">
                  <a:buNone/>
                </a:pPr>
                <a:r>
                  <a:rPr lang="en-US" sz="2400" b="1" u="heavy" dirty="0" smtClean="0">
                    <a:latin typeface="Gloucester MT Extra Condensed" panose="02030808020601010101" pitchFamily="18" charset="0"/>
                  </a:rPr>
                  <a:t>Apparatus:</a:t>
                </a:r>
              </a:p>
              <a:p>
                <a:pPr marL="0" lvl="0" indent="0">
                  <a:buNone/>
                </a:pPr>
                <a:r>
                  <a:rPr lang="en-US" sz="1800" dirty="0">
                    <a:latin typeface="Gloucester MT Extra Condensed" panose="02030808020601010101" pitchFamily="18" charset="0"/>
                  </a:rPr>
                  <a:t>Optical bench, Convex Lens, Concave lens, Screen, Halogen </a:t>
                </a:r>
                <a:r>
                  <a:rPr lang="en-US" sz="1800" dirty="0" smtClean="0">
                    <a:latin typeface="Gloucester MT Extra Condensed" panose="02030808020601010101" pitchFamily="18" charset="0"/>
                  </a:rPr>
                  <a:t>lamp.</a:t>
                </a:r>
                <a:endParaRPr lang="en-US" sz="1800" dirty="0">
                  <a:latin typeface="Gloucester MT Extra Condensed" panose="02030808020601010101" pitchFamily="18" charset="0"/>
                </a:endParaRPr>
              </a:p>
              <a:p>
                <a:pPr marL="0" lvl="0" indent="0">
                  <a:buNone/>
                </a:pPr>
                <a:r>
                  <a:rPr lang="en-US" sz="2400" b="1" u="heavy" dirty="0" smtClean="0">
                    <a:latin typeface="Gloucester MT Extra Condensed" panose="02030808020601010101" pitchFamily="18" charset="0"/>
                  </a:rPr>
                  <a:t>Theory</a:t>
                </a:r>
                <a:r>
                  <a:rPr lang="en-US" sz="2400" b="1" u="heavy" dirty="0">
                    <a:latin typeface="Gloucester MT Extra Condensed" panose="02030808020601010101" pitchFamily="18" charset="0"/>
                  </a:rPr>
                  <a:t>:</a:t>
                </a:r>
              </a:p>
              <a:p>
                <a:pPr marL="0" indent="0">
                  <a:lnSpc>
                    <a:spcPct val="150000"/>
                  </a:lnSpc>
                  <a:buNone/>
                </a:pPr>
                <a:r>
                  <a:rPr lang="en-US" sz="1800" dirty="0">
                    <a:latin typeface="Gloucester MT Extra Condensed" panose="02030808020601010101" pitchFamily="18" charset="0"/>
                  </a:rPr>
                  <a:t>When two thin lenses are placed in contact as shown in figure , the combination will act as a single lens with two focal points symmetrically located at F and F’ on opposite side. Parallel in coming rays are shown refracted by the first lens toward its secondary focal point F’. Further refraction by the second lens brings the rays together at F’. This latter is defined as the secondary focal point of the combination. And its distance from the center is defined as the combination secondary focal length f.  Apply the simple lens formula </a:t>
                </a:r>
              </a:p>
              <a:p>
                <a:pPr marL="0" indent="0">
                  <a:lnSpc>
                    <a:spcPct val="150000"/>
                  </a:lnSpc>
                  <a:buNone/>
                </a:pPr>
                <a14:m>
                  <m:oMathPara xmlns:m="http://schemas.openxmlformats.org/officeDocument/2006/math">
                    <m:oMathParaPr>
                      <m:jc m:val="centerGroup"/>
                    </m:oMathParaPr>
                    <m:oMath xmlns:m="http://schemas.openxmlformats.org/officeDocument/2006/math">
                      <m:f>
                        <m:fPr>
                          <m:ctrlPr>
                            <a:rPr lang="en-US" sz="1800" i="1">
                              <a:latin typeface="Cambria Math"/>
                            </a:rPr>
                          </m:ctrlPr>
                        </m:fPr>
                        <m:num>
                          <m:r>
                            <a:rPr lang="en-US" sz="1800">
                              <a:latin typeface="Cambria Math"/>
                            </a:rPr>
                            <m:t>𝟏</m:t>
                          </m:r>
                        </m:num>
                        <m:den>
                          <m:r>
                            <a:rPr lang="en-US" sz="1800">
                              <a:latin typeface="Cambria Math"/>
                            </a:rPr>
                            <m:t>𝒇</m:t>
                          </m:r>
                        </m:den>
                      </m:f>
                      <m:r>
                        <a:rPr lang="en-US" sz="1800">
                          <a:latin typeface="Cambria Math"/>
                        </a:rPr>
                        <m:t>=</m:t>
                      </m:r>
                      <m:f>
                        <m:fPr>
                          <m:ctrlPr>
                            <a:rPr lang="en-US" sz="1800" i="1">
                              <a:latin typeface="Cambria Math"/>
                            </a:rPr>
                          </m:ctrlPr>
                        </m:fPr>
                        <m:num>
                          <m:r>
                            <a:rPr lang="en-US" sz="1800">
                              <a:latin typeface="Cambria Math"/>
                            </a:rPr>
                            <m:t>𝟏</m:t>
                          </m:r>
                        </m:num>
                        <m:den>
                          <m:r>
                            <a:rPr lang="en-US" sz="1800">
                              <a:latin typeface="Cambria Math"/>
                            </a:rPr>
                            <m:t>𝒔</m:t>
                          </m:r>
                        </m:den>
                      </m:f>
                      <m:r>
                        <a:rPr lang="en-US" sz="1800">
                          <a:latin typeface="Cambria Math"/>
                        </a:rPr>
                        <m:t>+</m:t>
                      </m:r>
                      <m:f>
                        <m:fPr>
                          <m:ctrlPr>
                            <a:rPr lang="en-US" sz="1800" i="1">
                              <a:latin typeface="Cambria Math"/>
                            </a:rPr>
                          </m:ctrlPr>
                        </m:fPr>
                        <m:num>
                          <m:r>
                            <a:rPr lang="en-US" sz="1800">
                              <a:latin typeface="Cambria Math"/>
                            </a:rPr>
                            <m:t>𝟏</m:t>
                          </m:r>
                        </m:num>
                        <m:den>
                          <m:sSup>
                            <m:sSupPr>
                              <m:ctrlPr>
                                <a:rPr lang="en-US" sz="1800" i="1">
                                  <a:latin typeface="Cambria Math"/>
                                </a:rPr>
                              </m:ctrlPr>
                            </m:sSupPr>
                            <m:e>
                              <m:r>
                                <a:rPr lang="en-US" sz="1800">
                                  <a:latin typeface="Cambria Math"/>
                                </a:rPr>
                                <m:t>𝒔</m:t>
                              </m:r>
                            </m:e>
                            <m:sup>
                              <m:r>
                                <a:rPr lang="en-US" sz="1800">
                                  <a:latin typeface="Cambria Math"/>
                                </a:rPr>
                                <m:t>′</m:t>
                              </m:r>
                            </m:sup>
                          </m:sSup>
                        </m:den>
                      </m:f>
                    </m:oMath>
                  </m:oMathPara>
                </a14:m>
                <a:endParaRPr lang="en-US" sz="1800" dirty="0">
                  <a:latin typeface="Gloucester MT Extra Condensed" panose="02030808020601010101" pitchFamily="18" charset="0"/>
                </a:endParaRPr>
              </a:p>
              <a:p>
                <a:pPr marL="0" indent="0">
                  <a:lnSpc>
                    <a:spcPct val="150000"/>
                  </a:lnSpc>
                  <a:buNone/>
                </a:pPr>
                <a:r>
                  <a:rPr lang="en-US" sz="1800" dirty="0">
                    <a:latin typeface="Gloucester MT Extra Condensed" panose="02030808020601010101" pitchFamily="18" charset="0"/>
                  </a:rPr>
                  <a:t>The rays as they enter and leave the second lens </a:t>
                </a:r>
                <a14:m>
                  <m:oMath xmlns:m="http://schemas.openxmlformats.org/officeDocument/2006/math">
                    <m:sSub>
                      <m:sSubPr>
                        <m:ctrlPr>
                          <a:rPr lang="en-US" sz="1800" i="1">
                            <a:latin typeface="Cambria Math"/>
                          </a:rPr>
                        </m:ctrlPr>
                      </m:sSubPr>
                      <m:e>
                        <m:r>
                          <a:rPr lang="en-US" sz="1800">
                            <a:latin typeface="Cambria Math"/>
                          </a:rPr>
                          <m:t>𝐿</m:t>
                        </m:r>
                      </m:e>
                      <m:sub>
                        <m:r>
                          <a:rPr lang="en-US" sz="1800">
                            <a:latin typeface="Cambria Math"/>
                          </a:rPr>
                          <m:t>2</m:t>
                        </m:r>
                      </m:sub>
                    </m:sSub>
                    <m:r>
                      <a:rPr lang="en-US" sz="1800">
                        <a:latin typeface="Cambria Math"/>
                      </a:rPr>
                      <m:t>, </m:t>
                    </m:r>
                  </m:oMath>
                </a14:m>
                <a:r>
                  <a:rPr lang="en-US" sz="1800" dirty="0">
                    <a:latin typeface="Gloucester MT Extra Condensed" panose="02030808020601010101" pitchFamily="18" charset="0"/>
                  </a:rPr>
                  <a:t>we note that for the second lens the object distance (taken with negative sign), f is the image distance and </a:t>
                </a:r>
                <a14:m>
                  <m:oMath xmlns:m="http://schemas.openxmlformats.org/officeDocument/2006/math">
                    <m:sSubSup>
                      <m:sSubSupPr>
                        <m:ctrlPr>
                          <a:rPr lang="en-US" sz="1800" i="1">
                            <a:latin typeface="Cambria Math"/>
                          </a:rPr>
                        </m:ctrlPr>
                      </m:sSubSupPr>
                      <m:e>
                        <m:r>
                          <a:rPr lang="en-US" sz="1800">
                            <a:latin typeface="Cambria Math"/>
                          </a:rPr>
                          <m:t>𝑓</m:t>
                        </m:r>
                      </m:e>
                      <m:sub>
                        <m:r>
                          <a:rPr lang="en-US" sz="1800">
                            <a:latin typeface="Cambria Math"/>
                          </a:rPr>
                          <m:t>2</m:t>
                        </m:r>
                      </m:sub>
                      <m:sup>
                        <m:r>
                          <a:rPr lang="en-US" sz="1800">
                            <a:latin typeface="Cambria Math"/>
                          </a:rPr>
                          <m:t>′</m:t>
                        </m:r>
                      </m:sup>
                    </m:sSubSup>
                  </m:oMath>
                </a14:m>
                <a:r>
                  <a:rPr lang="en-US" sz="1800" dirty="0">
                    <a:latin typeface="Gloucester MT Extra Condensed" panose="02030808020601010101" pitchFamily="18" charset="0"/>
                  </a:rPr>
                  <a:t> is the focal length. By substituting for </a:t>
                </a:r>
                <a14:m>
                  <m:oMath xmlns:m="http://schemas.openxmlformats.org/officeDocument/2006/math">
                    <m:r>
                      <a:rPr lang="en-US" sz="1800">
                        <a:latin typeface="Cambria Math"/>
                      </a:rPr>
                      <m:t>𝑠</m:t>
                    </m:r>
                    <m:r>
                      <a:rPr lang="en-US" sz="1800">
                        <a:latin typeface="Cambria Math"/>
                      </a:rPr>
                      <m:t>, </m:t>
                    </m:r>
                    <m:r>
                      <a:rPr lang="en-US" sz="1800">
                        <a:latin typeface="Cambria Math"/>
                      </a:rPr>
                      <m:t>𝑠</m:t>
                    </m:r>
                    <m:r>
                      <a:rPr lang="en-US" sz="1800">
                        <a:latin typeface="Cambria Math"/>
                      </a:rPr>
                      <m:t>’ </m:t>
                    </m:r>
                    <m:r>
                      <a:rPr lang="en-US" sz="1800">
                        <a:latin typeface="Cambria Math"/>
                      </a:rPr>
                      <m:t>𝑎𝑛𝑑</m:t>
                    </m:r>
                    <m:r>
                      <a:rPr lang="en-US" sz="1800">
                        <a:latin typeface="Cambria Math"/>
                      </a:rPr>
                      <m:t> </m:t>
                    </m:r>
                    <m:sSub>
                      <m:sSubPr>
                        <m:ctrlPr>
                          <a:rPr lang="en-US" sz="1800" i="1">
                            <a:latin typeface="Cambria Math"/>
                          </a:rPr>
                        </m:ctrlPr>
                      </m:sSubPr>
                      <m:e>
                        <m:r>
                          <a:rPr lang="en-US" sz="1800">
                            <a:latin typeface="Cambria Math"/>
                          </a:rPr>
                          <m:t>𝑓</m:t>
                        </m:r>
                      </m:e>
                      <m:sub>
                        <m:r>
                          <a:rPr lang="en-US" sz="1800">
                            <a:latin typeface="Cambria Math"/>
                          </a:rPr>
                          <m:t>1</m:t>
                        </m:r>
                      </m:sub>
                    </m:sSub>
                  </m:oMath>
                </a14:m>
                <a:r>
                  <a:rPr lang="en-US" sz="1800" dirty="0">
                    <a:latin typeface="Gloucester MT Extra Condensed" panose="02030808020601010101" pitchFamily="18" charset="0"/>
                  </a:rPr>
                  <a:t> respectively, give</a:t>
                </a:r>
                <a:r>
                  <a:rPr lang="en-US" sz="1800" dirty="0" smtClean="0">
                    <a:latin typeface="Gloucester MT Extra Condensed" panose="02030808020601010101" pitchFamily="18" charset="0"/>
                  </a:rPr>
                  <a:t>:</a:t>
                </a:r>
                <a:endParaRPr lang="en-US" sz="1800" dirty="0">
                  <a:latin typeface="Gloucester MT Extra Condensed" panose="02030808020601010101" pitchFamily="18" charset="0"/>
                </a:endParaRPr>
              </a:p>
              <a:p>
                <a:pPr marL="0" indent="0">
                  <a:buNone/>
                </a:pPr>
                <a14:m>
                  <m:oMathPara xmlns:m="http://schemas.openxmlformats.org/officeDocument/2006/math">
                    <m:oMathParaPr>
                      <m:jc m:val="centerGroup"/>
                    </m:oMathParaPr>
                    <m:oMath xmlns:m="http://schemas.openxmlformats.org/officeDocument/2006/math">
                      <m:f>
                        <m:fPr>
                          <m:ctrlPr>
                            <a:rPr lang="en-US" sz="1800" b="1" i="1">
                              <a:latin typeface="Cambria Math"/>
                            </a:rPr>
                          </m:ctrlPr>
                        </m:fPr>
                        <m:num>
                          <m:r>
                            <a:rPr lang="en-US" sz="1800" b="1" i="1">
                              <a:latin typeface="Cambria Math"/>
                            </a:rPr>
                            <m:t>𝟏</m:t>
                          </m:r>
                        </m:num>
                        <m:den>
                          <m:r>
                            <a:rPr lang="en-US" sz="1800" b="1" i="1">
                              <a:latin typeface="Cambria Math"/>
                            </a:rPr>
                            <m:t>𝒇</m:t>
                          </m:r>
                        </m:den>
                      </m:f>
                      <m:r>
                        <a:rPr lang="en-US" sz="1800" b="1">
                          <a:latin typeface="Cambria Math"/>
                        </a:rPr>
                        <m:t>=</m:t>
                      </m:r>
                      <m:f>
                        <m:fPr>
                          <m:ctrlPr>
                            <a:rPr lang="en-US" sz="1800" b="1" i="1">
                              <a:latin typeface="Cambria Math"/>
                            </a:rPr>
                          </m:ctrlPr>
                        </m:fPr>
                        <m:num>
                          <m:r>
                            <a:rPr lang="en-US" sz="1800" b="1" i="1">
                              <a:latin typeface="Cambria Math"/>
                            </a:rPr>
                            <m:t>𝟏</m:t>
                          </m:r>
                          <m:r>
                            <a:rPr lang="en-US" sz="1800" b="1">
                              <a:latin typeface="Cambria Math"/>
                            </a:rPr>
                            <m:t> </m:t>
                          </m:r>
                        </m:num>
                        <m:den>
                          <m:sSubSup>
                            <m:sSubSupPr>
                              <m:ctrlPr>
                                <a:rPr lang="en-US" sz="1800" b="1" i="1">
                                  <a:latin typeface="Cambria Math"/>
                                </a:rPr>
                              </m:ctrlPr>
                            </m:sSubSupPr>
                            <m:e>
                              <m:r>
                                <a:rPr lang="en-US" sz="1800" b="1" i="1">
                                  <a:latin typeface="Cambria Math"/>
                                </a:rPr>
                                <m:t>𝒇</m:t>
                              </m:r>
                            </m:e>
                            <m:sub>
                              <m:r>
                                <a:rPr lang="en-US" sz="1800" b="1" i="1">
                                  <a:latin typeface="Cambria Math"/>
                                </a:rPr>
                                <m:t>𝟐</m:t>
                              </m:r>
                            </m:sub>
                            <m:sup>
                              <m:r>
                                <a:rPr lang="en-US" sz="1800" b="1" i="1">
                                  <a:latin typeface="Cambria Math"/>
                                </a:rPr>
                                <m:t>′</m:t>
                              </m:r>
                            </m:sup>
                          </m:sSubSup>
                        </m:den>
                      </m:f>
                      <m:r>
                        <a:rPr lang="en-US" sz="1800" b="1">
                          <a:latin typeface="Cambria Math"/>
                        </a:rPr>
                        <m:t>+</m:t>
                      </m:r>
                      <m:f>
                        <m:fPr>
                          <m:ctrlPr>
                            <a:rPr lang="en-US" sz="1800" b="1" i="1">
                              <a:latin typeface="Cambria Math"/>
                            </a:rPr>
                          </m:ctrlPr>
                        </m:fPr>
                        <m:num>
                          <m:r>
                            <a:rPr lang="en-US" sz="1800" b="1" i="1">
                              <a:latin typeface="Cambria Math"/>
                            </a:rPr>
                            <m:t>𝟏</m:t>
                          </m:r>
                        </m:num>
                        <m:den>
                          <m:sSubSup>
                            <m:sSubSupPr>
                              <m:ctrlPr>
                                <a:rPr lang="en-US" sz="1800" b="1" i="1">
                                  <a:latin typeface="Cambria Math"/>
                                </a:rPr>
                              </m:ctrlPr>
                            </m:sSubSupPr>
                            <m:e>
                              <m:r>
                                <a:rPr lang="en-US" sz="1800" b="1" i="1">
                                  <a:latin typeface="Cambria Math"/>
                                </a:rPr>
                                <m:t>𝒇</m:t>
                              </m:r>
                            </m:e>
                            <m:sub>
                              <m:r>
                                <a:rPr lang="en-US" sz="1800" b="1" i="1">
                                  <a:latin typeface="Cambria Math"/>
                                </a:rPr>
                                <m:t>𝟏</m:t>
                              </m:r>
                            </m:sub>
                            <m:sup>
                              <m:r>
                                <a:rPr lang="en-US" sz="1800" b="1" i="1">
                                  <a:latin typeface="Cambria Math"/>
                                </a:rPr>
                                <m:t>′</m:t>
                              </m:r>
                            </m:sup>
                          </m:sSubSup>
                        </m:den>
                      </m:f>
                    </m:oMath>
                  </m:oMathPara>
                </a14:m>
                <a:endParaRPr lang="en-US" sz="1800" dirty="0"/>
              </a:p>
            </p:txBody>
          </p:sp>
        </mc:Choice>
        <mc:Fallback xmlns="">
          <p:sp>
            <p:nvSpPr>
              <p:cNvPr id="4" name="Content Placeholder 2"/>
              <p:cNvSpPr>
                <a:spLocks noGrp="1" noRot="1" noChangeAspect="1" noMove="1" noResize="1" noEditPoints="1" noAdjustHandles="1" noChangeArrowheads="1" noChangeShapeType="1" noTextEdit="1"/>
              </p:cNvSpPr>
              <p:nvPr>
                <p:ph idx="1"/>
              </p:nvPr>
            </p:nvSpPr>
            <p:spPr>
              <a:xfrm>
                <a:off x="681404" y="1627797"/>
                <a:ext cx="11434396" cy="5230203"/>
              </a:xfrm>
              <a:blipFill rotWithShape="0">
                <a:blip r:embed="rId2"/>
                <a:stretch>
                  <a:fillRect l="-853" t="-1632"/>
                </a:stretch>
              </a:blipFill>
            </p:spPr>
            <p:txBody>
              <a:bodyPr/>
              <a:lstStyle/>
              <a:p>
                <a:r>
                  <a:rPr lang="en-US">
                    <a:noFill/>
                  </a:rPr>
                  <a:t> </a:t>
                </a:r>
              </a:p>
            </p:txBody>
          </p:sp>
        </mc:Fallback>
      </mc:AlternateContent>
    </p:spTree>
    <p:extLst>
      <p:ext uri="{BB962C8B-B14F-4D97-AF65-F5344CB8AC3E}">
        <p14:creationId xmlns:p14="http://schemas.microsoft.com/office/powerpoint/2010/main" val="3939846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244</Words>
  <Application>Microsoft Office PowerPoint</Application>
  <PresentationFormat>Custom</PresentationFormat>
  <Paragraphs>20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Experiment Eleven Focal length of two contact lenses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Najwa Almusawy</dc:creator>
  <cp:lastModifiedBy>Nada</cp:lastModifiedBy>
  <cp:revision>21</cp:revision>
  <dcterms:created xsi:type="dcterms:W3CDTF">2018-12-01T12:17:18Z</dcterms:created>
  <dcterms:modified xsi:type="dcterms:W3CDTF">2018-12-04T18:08:08Z</dcterms:modified>
</cp:coreProperties>
</file>